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embeddedFontLst>
    <p:embeddedFont>
      <p:font typeface="Shadows Into Light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229AD0C-B6F4-4CE7-9121-B61803334AB0}">
  <a:tblStyle styleId="{D229AD0C-B6F4-4CE7-9121-B61803334AB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ShadowsIntoLight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2.jp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hyperlink" Target="http://www.aboriginalartdirectory.com/artists/slideshow/therese-ryder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jpg"/><Relationship Id="rId5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476672"/>
            <a:ext cx="4382120" cy="3067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3072174" y="3717032"/>
            <a:ext cx="262924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Lesson 5</a:t>
            </a:r>
            <a:endParaRPr b="1" i="0" sz="5400" u="none" cap="none" strike="noStrik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11189" l="21876" r="23386" t="21270"/>
          <a:stretch/>
        </p:blipFill>
        <p:spPr>
          <a:xfrm>
            <a:off x="0" y="-22103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73782"/>
            <a:ext cx="4932040" cy="645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3560" y="2245518"/>
            <a:ext cx="3731101" cy="270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6552" y="-27509"/>
            <a:ext cx="9540551" cy="688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38672" y="1"/>
            <a:ext cx="1166256" cy="1067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404664"/>
            <a:ext cx="5616624" cy="369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4452" y="748665"/>
            <a:ext cx="1840992" cy="1767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5"/>
          <p:cNvGrpSpPr/>
          <p:nvPr/>
        </p:nvGrpSpPr>
        <p:grpSpPr>
          <a:xfrm>
            <a:off x="6054452" y="3429000"/>
            <a:ext cx="2098899" cy="2316562"/>
            <a:chOff x="6054452" y="3429000"/>
            <a:chExt cx="2098899" cy="2316562"/>
          </a:xfrm>
        </p:grpSpPr>
        <p:pic>
          <p:nvPicPr>
            <p:cNvPr id="183" name="Google Shape;183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54452" y="3429000"/>
              <a:ext cx="2098899" cy="2316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5"/>
            <p:cNvSpPr/>
            <p:nvPr/>
          </p:nvSpPr>
          <p:spPr>
            <a:xfrm rot="-3666432">
              <a:off x="6387969" y="4276911"/>
              <a:ext cx="1790747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rgbClr val="515151"/>
                  </a:solidFill>
                  <a:latin typeface="Calibri"/>
                  <a:ea typeface="Calibri"/>
                  <a:cs typeface="Calibri"/>
                  <a:sym typeface="Calibri"/>
                </a:rPr>
                <a:t>Write</a:t>
              </a:r>
              <a:endParaRPr b="1" i="0" sz="540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4452" y="748665"/>
            <a:ext cx="1840992" cy="1767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6"/>
          <p:cNvGrpSpPr/>
          <p:nvPr/>
        </p:nvGrpSpPr>
        <p:grpSpPr>
          <a:xfrm>
            <a:off x="6054452" y="3429000"/>
            <a:ext cx="2098899" cy="2316562"/>
            <a:chOff x="6054452" y="3429000"/>
            <a:chExt cx="2098899" cy="2316562"/>
          </a:xfrm>
        </p:grpSpPr>
        <p:pic>
          <p:nvPicPr>
            <p:cNvPr id="191" name="Google Shape;191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54452" y="3429000"/>
              <a:ext cx="2098899" cy="2316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6"/>
            <p:cNvSpPr/>
            <p:nvPr/>
          </p:nvSpPr>
          <p:spPr>
            <a:xfrm rot="-3666432">
              <a:off x="6387969" y="4276911"/>
              <a:ext cx="1790747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rgbClr val="515151"/>
                  </a:solidFill>
                  <a:latin typeface="Calibri"/>
                  <a:ea typeface="Calibri"/>
                  <a:cs typeface="Calibri"/>
                  <a:sym typeface="Calibri"/>
                </a:rPr>
                <a:t>Write</a:t>
              </a:r>
              <a:endParaRPr b="1" i="0" sz="540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3" name="Google Shape;19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436" y="748663"/>
            <a:ext cx="5825887" cy="3400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4"/>
          <p:cNvGrpSpPr/>
          <p:nvPr/>
        </p:nvGrpSpPr>
        <p:grpSpPr>
          <a:xfrm>
            <a:off x="-31948" y="-37865"/>
            <a:ext cx="9218290" cy="6906345"/>
            <a:chOff x="-31948" y="-37865"/>
            <a:chExt cx="9218290" cy="6906345"/>
          </a:xfrm>
        </p:grpSpPr>
        <p:pic>
          <p:nvPicPr>
            <p:cNvPr descr="EvaFolks-Urban Sprawl" id="92" name="Google Shape;9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1948" y="-27384"/>
              <a:ext cx="3566864" cy="6885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ural landscape contemporary oil- Old Barn -- Linda Apple" id="93" name="Google Shape;93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34916" y="-37865"/>
              <a:ext cx="3089920" cy="6906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gallery.aboriginalartdirectory.com/artworks/landscape_2_photo_s1.jpg" id="94" name="Google Shape;94;p14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30566" y="-27384"/>
              <a:ext cx="2555776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4"/>
          <p:cNvSpPr/>
          <p:nvPr/>
        </p:nvSpPr>
        <p:spPr>
          <a:xfrm>
            <a:off x="539552" y="1324123"/>
            <a:ext cx="8064895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00" u="none" cap="none" strike="noStrike">
                <a:solidFill>
                  <a:srgbClr val="51515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URBAN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00" u="none" cap="none" strike="noStrike">
                <a:solidFill>
                  <a:srgbClr val="51515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RURAL &amp;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00" u="none" cap="none" strike="noStrike">
                <a:solidFill>
                  <a:srgbClr val="51515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REMOTE AREAS</a:t>
            </a:r>
            <a:endParaRPr b="1" i="0" sz="8800" u="none" cap="none" strike="noStrike">
              <a:solidFill>
                <a:srgbClr val="515151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27264" y="5332904"/>
            <a:ext cx="1316736" cy="146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3" y="0"/>
            <a:ext cx="9144000" cy="33569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google.com.au/url?sa=i&amp;source=images&amp;cd=&amp;docid=DUcFxhdaotK8CM&amp;tbnid=mBWDDcxS5h0wVM&amp;ved=0CAUQjBw&amp;url=http%3A%2F%2Ffreeillustrator.org%2Fwp-content%2Fuploads%2FTest%2520Icon.jpg&amp;ei=pMlyU_68Ds6YlQW8zoHAAQ&amp;psig=AFQjCNFhZ3-0LsCOM5RRrPk_Ju7V67B3Kg&amp;ust=1400118052283826"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280" y="5157192"/>
            <a:ext cx="1761604" cy="146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521" y="476672"/>
            <a:ext cx="8540484" cy="432048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ttp://thumbs.dreamstime.com/z/chicago-city-skyline-4856748.jpg" id="108" name="Google Shape;108;p16"/>
          <p:cNvPicPr preferRelativeResize="0"/>
          <p:nvPr/>
        </p:nvPicPr>
        <p:blipFill rotWithShape="1">
          <a:blip r:embed="rId4">
            <a:alphaModFix/>
          </a:blip>
          <a:srcRect b="54145" l="0" r="0" t="12632"/>
          <a:stretch/>
        </p:blipFill>
        <p:spPr>
          <a:xfrm>
            <a:off x="-396552" y="5052604"/>
            <a:ext cx="9793088" cy="1832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6"/>
          <p:cNvCxnSpPr/>
          <p:nvPr/>
        </p:nvCxnSpPr>
        <p:spPr>
          <a:xfrm>
            <a:off x="4067944" y="980728"/>
            <a:ext cx="403244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" name="Google Shape;110;p16"/>
          <p:cNvCxnSpPr/>
          <p:nvPr/>
        </p:nvCxnSpPr>
        <p:spPr>
          <a:xfrm>
            <a:off x="521315" y="1484784"/>
            <a:ext cx="403244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1" name="Google Shape;111;p16"/>
          <p:cNvCxnSpPr/>
          <p:nvPr/>
        </p:nvCxnSpPr>
        <p:spPr>
          <a:xfrm>
            <a:off x="521315" y="2852936"/>
            <a:ext cx="6282933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" name="Google Shape;112;p16"/>
          <p:cNvCxnSpPr/>
          <p:nvPr/>
        </p:nvCxnSpPr>
        <p:spPr>
          <a:xfrm>
            <a:off x="4499992" y="3789040"/>
            <a:ext cx="403244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" name="Google Shape;113;p16"/>
          <p:cNvCxnSpPr/>
          <p:nvPr/>
        </p:nvCxnSpPr>
        <p:spPr>
          <a:xfrm>
            <a:off x="6623620" y="4358233"/>
            <a:ext cx="1584176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175" y="2685492"/>
            <a:ext cx="5063461" cy="4077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298426" y="155451"/>
            <a:ext cx="8640960" cy="23443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Rural areas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centres of agriculture and provide a small range of goods and services. There are two types: clustered and dispersed.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95" y="2761332"/>
            <a:ext cx="4032956" cy="409666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283593" y="46707"/>
            <a:ext cx="8640960" cy="23443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Remote areas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those places that are a long way away (isolated) from the main centres of population. E.G. Australia’s mining communities.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2865971" y="260648"/>
            <a:ext cx="339836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C7876"/>
                </a:solidFill>
                <a:latin typeface="Arial"/>
                <a:ea typeface="Arial"/>
                <a:cs typeface="Arial"/>
                <a:sym typeface="Arial"/>
              </a:rPr>
              <a:t>YOUR TASK</a:t>
            </a:r>
            <a:endParaRPr b="1" i="0" sz="5400" u="none" cap="none" strike="noStrike">
              <a:solidFill>
                <a:srgbClr val="FC787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336" y="1518140"/>
            <a:ext cx="3347864" cy="447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0072" y="1355428"/>
            <a:ext cx="3139440" cy="30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7816" y="4220337"/>
            <a:ext cx="2663952" cy="260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0" y="2019511"/>
            <a:ext cx="6785942" cy="1656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Draw a chart to show the </a:t>
            </a:r>
            <a:r>
              <a:rPr b="0" i="0" lang="en-US" sz="3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advantages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disadvantages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living in each of the three areas:</a:t>
            </a:r>
            <a:endParaRPr/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7021483" y="1513743"/>
            <a:ext cx="1843050" cy="3686101"/>
            <a:chOff x="0" y="329765"/>
            <a:chExt cx="1843050" cy="3686101"/>
          </a:xfrm>
        </p:grpSpPr>
        <p:sp>
          <p:nvSpPr>
            <p:cNvPr id="140" name="Google Shape;140;p20"/>
            <p:cNvSpPr/>
            <p:nvPr/>
          </p:nvSpPr>
          <p:spPr>
            <a:xfrm>
              <a:off x="0" y="329765"/>
              <a:ext cx="1843050" cy="1105830"/>
            </a:xfrm>
            <a:prstGeom prst="rect">
              <a:avLst/>
            </a:prstGeom>
            <a:gradFill>
              <a:gsLst>
                <a:gs pos="0">
                  <a:srgbClr val="982D2B"/>
                </a:gs>
                <a:gs pos="80000">
                  <a:srgbClr val="C83D39"/>
                </a:gs>
                <a:gs pos="100000">
                  <a:srgbClr val="CC3A36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0" y="329765"/>
              <a:ext cx="1843050" cy="1105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775" lIns="144775" spcFirstLastPara="1" rIns="144775" wrap="square" tIns="144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Urban</a:t>
              </a:r>
              <a:endParaRPr b="0" i="0" sz="3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0" y="1619901"/>
              <a:ext cx="1843050" cy="1105830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40000">
                  <a:srgbClr val="CDE124"/>
                </a:gs>
                <a:gs pos="80000">
                  <a:srgbClr val="99C247"/>
                </a:gs>
                <a:gs pos="100000">
                  <a:srgbClr val="9BC54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0" y="1619901"/>
              <a:ext cx="1843050" cy="1105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775" lIns="144775" spcFirstLastPara="1" rIns="144775" wrap="square" tIns="144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Rural </a:t>
              </a:r>
              <a:endPara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0" y="2910036"/>
              <a:ext cx="1843050" cy="1105830"/>
            </a:xfrm>
            <a:prstGeom prst="rect">
              <a:avLst/>
            </a:prstGeom>
            <a:gradFill>
              <a:gsLst>
                <a:gs pos="0">
                  <a:srgbClr val="5D427D"/>
                </a:gs>
                <a:gs pos="80000">
                  <a:srgbClr val="7A57A5"/>
                </a:gs>
                <a:gs pos="100000">
                  <a:srgbClr val="7A56A7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 txBox="1"/>
            <p:nvPr/>
          </p:nvSpPr>
          <p:spPr>
            <a:xfrm>
              <a:off x="0" y="2910036"/>
              <a:ext cx="1843050" cy="1105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775" lIns="144775" spcFirstLastPara="1" rIns="144775" wrap="square" tIns="144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Remote</a:t>
              </a:r>
              <a:endParaRPr b="0" i="0" sz="3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20"/>
          <p:cNvSpPr/>
          <p:nvPr/>
        </p:nvSpPr>
        <p:spPr>
          <a:xfrm>
            <a:off x="2142234" y="260648"/>
            <a:ext cx="40414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C7876"/>
                </a:solidFill>
                <a:latin typeface="Arial"/>
                <a:ea typeface="Arial"/>
                <a:cs typeface="Arial"/>
                <a:sym typeface="Arial"/>
              </a:rPr>
              <a:t>YOUR TASK</a:t>
            </a:r>
            <a:endParaRPr b="1" i="0" sz="6600" u="none" cap="none" strike="noStrike">
              <a:solidFill>
                <a:srgbClr val="FC787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7" name="Google Shape;147;p20"/>
          <p:cNvGraphicFramePr/>
          <p:nvPr/>
        </p:nvGraphicFramePr>
        <p:xfrm>
          <a:off x="251520" y="37890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{D229AD0C-B6F4-4CE7-9121-B61803334AB0}</a:tableStyleId>
              </a:tblPr>
              <a:tblGrid>
                <a:gridCol w="2016225"/>
                <a:gridCol w="1440150"/>
                <a:gridCol w="1384425"/>
                <a:gridCol w="1613600"/>
              </a:tblGrid>
              <a:tr h="677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Urban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Rural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Remote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195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195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-28576"/>
            <a:ext cx="1450728" cy="204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663" y="4473251"/>
            <a:ext cx="1138428" cy="113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20" y="6021288"/>
            <a:ext cx="1890714" cy="60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2865971" y="260648"/>
            <a:ext cx="339836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C7876"/>
                </a:solidFill>
                <a:latin typeface="Arial"/>
                <a:ea typeface="Arial"/>
                <a:cs typeface="Arial"/>
                <a:sym typeface="Arial"/>
              </a:rPr>
              <a:t>YOUR TASK</a:t>
            </a:r>
            <a:endParaRPr b="1" i="0" sz="5400" u="none" cap="none" strike="noStrike">
              <a:solidFill>
                <a:srgbClr val="FC787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336" y="1518140"/>
            <a:ext cx="3347864" cy="447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/>
          <p:nvPr/>
        </p:nvSpPr>
        <p:spPr>
          <a:xfrm>
            <a:off x="4067944" y="1518140"/>
            <a:ext cx="50760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Use reading strategies:</a:t>
            </a:r>
            <a:endParaRPr b="1" i="0" sz="3600" u="none" cap="none" strike="noStrik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4067944" y="2708920"/>
            <a:ext cx="4824536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Underline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vocabulary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key words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key dates and people – circle them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